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</p:sldIdLst>
  <p:sldSz cy="5715000" cx="9144000"/>
  <p:notesSz cx="6858000" cy="9144000"/>
  <p:embeddedFontLst>
    <p:embeddedFont>
      <p:font typeface="Source Code Pro"/>
      <p:regular r:id="rId67"/>
      <p:bold r:id="rId68"/>
      <p:italic r:id="rId69"/>
      <p:boldItalic r:id="rId70"/>
    </p:embeddedFont>
    <p:embeddedFont>
      <p:font typeface="Oswald"/>
      <p:regular r:id="rId71"/>
      <p:bold r:id="rId7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80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80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2" Type="http://schemas.openxmlformats.org/officeDocument/2006/relationships/font" Target="fonts/Oswald-bold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Oswald-regular.fntdata"/><Relationship Id="rId70" Type="http://schemas.openxmlformats.org/officeDocument/2006/relationships/font" Target="fonts/SourceCodePro-bold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font" Target="fonts/SourceCodePro-bold.fntdata"/><Relationship Id="rId23" Type="http://schemas.openxmlformats.org/officeDocument/2006/relationships/slide" Target="slides/slide18.xml"/><Relationship Id="rId67" Type="http://schemas.openxmlformats.org/officeDocument/2006/relationships/font" Target="fonts/SourceCodePro-regular.fntdata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SourceCodePro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a5e93035c3_0_53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a5e93035c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a657ba685b_0_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a657ba68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a5e93035c3_0_77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a5e93035c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63974a97fe_0_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63974a97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63974a97fe_0_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63974a97f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3974a97fe_0_1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3974a97f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63974a97fe_0_1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63974a97f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63974a97fe_0_2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63974a97f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63974a97fe_0_2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63974a97f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63974a97fe_0_3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63974a97f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a657ba685b_0_7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a657ba685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63974a97fe_0_3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63974a97f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63974a97fe_0_4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63974a97f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63974a97fe_0_4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63974a97f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63974a97fe_0_5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63974a97f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a657ba685b_0_17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a657ba685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63974a97fe_0_5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63974a97f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63974a97fe_0_6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63974a97f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63974a97fe_0_6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63974a97f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63974a97fe_0_7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63974a97fe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63974a97fe_0_7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63974a97f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a57de1bb6f_0_126:notes"/>
          <p:cNvSpPr/>
          <p:nvPr>
            <p:ph idx="2" type="sldImg"/>
          </p:nvPr>
        </p:nvSpPr>
        <p:spPr>
          <a:xfrm>
            <a:off x="686101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a57de1bb6f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a657ba685b_0_23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a657ba685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63974a97fe_0_8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63974a97f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63974a97fe_0_8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63974a97fe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63974a97fe_0_9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63974a97fe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63974a97fe_0_9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63974a97f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a657ba685b_0_29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a657ba685b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63974a97fe_0_10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63974a97fe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63974a97fe_0_10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63974a97fe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63974a97fe_0_11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63974a97fe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63974a97fe_0_12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63974a97f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a5e93035c3_0_0:notes"/>
          <p:cNvSpPr/>
          <p:nvPr>
            <p:ph idx="2" type="sldImg"/>
          </p:nvPr>
        </p:nvSpPr>
        <p:spPr>
          <a:xfrm>
            <a:off x="686101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a5e93035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63974a97fe_0_11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63974a97fe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a657ba685b_0_4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a657ba685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63974a97fe_0_12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63974a97f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63974a97fe_0_13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63974a97f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63974a97fe_0_14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63974a97fe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63974a97fe_0_14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263974a97f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63974a97fe_0_15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63974a97f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a657ba685b_0_46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a657ba685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63974a97fe_0_15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63974a97fe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63974a97fe_0_16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63974a97fe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a57de1bb6f_0_185:notes"/>
          <p:cNvSpPr/>
          <p:nvPr>
            <p:ph idx="2" type="sldImg"/>
          </p:nvPr>
        </p:nvSpPr>
        <p:spPr>
          <a:xfrm>
            <a:off x="686101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a57de1bb6f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63974a97fe_0_16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63974a97fe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63974a97fe_0_17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63974a97fe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63974a97fe_0_17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63974a97fe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a657ba685b_0_52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a657ba685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63974a97fe_0_18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63974a97fe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63974a97fe_0_18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63974a97fe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63974a97fe_0_19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263974a97fe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63974a97fe_0_19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63974a97fe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63974a97fe_0_20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63974a97fe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a657ba685b_0_58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a657ba685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5e93035c3_0_14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a5e93035c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a657ba685b_0_64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a657ba685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a657ba685b_0_80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2a657ba685b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a5e93035c3_0_25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a5e93035c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a5e93035c3_0_36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a5e93035c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a5e93035c3_0_48:notes"/>
          <p:cNvSpPr/>
          <p:nvPr>
            <p:ph idx="2" type="sldImg"/>
          </p:nvPr>
        </p:nvSpPr>
        <p:spPr>
          <a:xfrm>
            <a:off x="686104" y="685800"/>
            <a:ext cx="54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a5e93035c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3259467"/>
            <a:ext cx="691800" cy="431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75250" lIns="75250" spcFirstLastPara="1" rIns="75250" wrap="square" tIns="752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47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75250" lIns="75250" spcFirstLastPara="1" rIns="75250" wrap="square" tIns="752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715889"/>
            <a:ext cx="8282400" cy="23433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None/>
              <a:defRPr sz="4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775833"/>
            <a:ext cx="8282400" cy="14007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3320306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229028"/>
            <a:ext cx="8520600" cy="21810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502472"/>
            <a:ext cx="8520600" cy="14457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741500"/>
            <a:ext cx="9144000" cy="223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75250" lIns="75250" spcFirstLastPara="1" rIns="75250" wrap="square" tIns="752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2099667"/>
            <a:ext cx="8282400" cy="16848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417308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417308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632028"/>
            <a:ext cx="39999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632028"/>
            <a:ext cx="39999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619764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702000"/>
            <a:ext cx="2808300" cy="8397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798004"/>
            <a:ext cx="2808300" cy="32787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87667"/>
            <a:ext cx="5678100" cy="45396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94"/>
            <a:ext cx="4572000" cy="571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75250" lIns="75250" spcFirstLastPara="1" rIns="75250" wrap="square" tIns="752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9950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198611"/>
            <a:ext cx="4045200" cy="1988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3246001"/>
            <a:ext cx="4045200" cy="14949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804667"/>
            <a:ext cx="3837000" cy="41058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700639"/>
            <a:ext cx="5998800" cy="6723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  <a:noFill/>
          <a:ln>
            <a:noFill/>
          </a:ln>
        </p:spPr>
        <p:txBody>
          <a:bodyPr anchorCtr="0" anchor="b" bIns="75250" lIns="75250" spcFirstLastPara="1" rIns="75250" wrap="square" tIns="752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75250" lIns="75250" spcFirstLastPara="1" rIns="75250" wrap="square" tIns="75250">
            <a:normAutofit/>
          </a:bodyPr>
          <a:lstStyle>
            <a:lvl1pPr indent="-3238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Char char="●"/>
              <a:defRPr sz="15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Code Pro"/>
              <a:buChar char="○"/>
              <a:defRPr sz="1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Code Pro"/>
              <a:buChar char="■"/>
              <a:defRPr sz="1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Code Pro"/>
              <a:buChar char="●"/>
              <a:defRPr sz="1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Code Pro"/>
              <a:buChar char="○"/>
              <a:defRPr sz="1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Code Pro"/>
              <a:buChar char="■"/>
              <a:defRPr sz="1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Code Pro"/>
              <a:buChar char="●"/>
              <a:defRPr sz="1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Code Pro"/>
              <a:buChar char="○"/>
              <a:defRPr sz="1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Code Pro"/>
              <a:buChar char="■"/>
              <a:defRPr sz="1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5250" lIns="75250" spcFirstLastPara="1" rIns="75250" wrap="square" tIns="75250">
            <a:normAutofit/>
          </a:bodyPr>
          <a:lstStyle>
            <a:lvl1pPr lvl="0" algn="r">
              <a:buNone/>
              <a:defRPr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8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1427574"/>
            <a:ext cx="8282400" cy="10263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dk2"/>
                </a:solidFill>
              </a:rPr>
              <a:t>                          </a:t>
            </a:r>
            <a:r>
              <a:rPr lang="en-GB" sz="3600">
                <a:solidFill>
                  <a:schemeClr val="dk2"/>
                </a:solidFill>
              </a:rPr>
              <a:t>     Sales  DashBoard 2019</a:t>
            </a:r>
            <a:endParaRPr sz="36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775833"/>
            <a:ext cx="8282400" cy="1400700"/>
          </a:xfrm>
          <a:prstGeom prst="rect">
            <a:avLst/>
          </a:prstGeom>
        </p:spPr>
        <p:txBody>
          <a:bodyPr anchorCtr="0" anchor="ctr" bIns="75250" lIns="75250" spcFirstLastPara="1" rIns="75250" wrap="square" tIns="752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KATRAVATH RAJENDAR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55100" y="3555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revenue metrics Atlanta city :</a:t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revenue metrics that are 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1.Total profit: Sum up the net profit from all sales transactions.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2. Sales quantity: Calculate the total number of units sold.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3. Profit margin: Compute the ratio of net profit to total revenue,        usually expressed as a percentage.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The total revenue  of Atlanta city is 14.881k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The sales quanity of Atlanata  city  is 17k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The profit margin of atlanata city is 55.77%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of Atlanta city  :</a:t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32025"/>
            <a:ext cx="8520600" cy="336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Cities by </a:t>
            </a:r>
            <a:r>
              <a:rPr lang="en-GB"/>
              <a:t>sales</a:t>
            </a:r>
            <a:r>
              <a:rPr lang="en-GB"/>
              <a:t> using the map</a:t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825" y="1754150"/>
            <a:ext cx="6030100" cy="332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Insights from Austin city :</a:t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u="sng"/>
              <a:t>Sales trend over time using the line chart:</a:t>
            </a:r>
            <a:endParaRPr u="sng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highest </a:t>
            </a:r>
            <a:r>
              <a:rPr lang="en-GB"/>
              <a:t>sales</a:t>
            </a:r>
            <a:r>
              <a:rPr lang="en-GB"/>
              <a:t> </a:t>
            </a:r>
            <a:r>
              <a:rPr lang="en-GB"/>
              <a:t>happened</a:t>
            </a:r>
            <a:r>
              <a:rPr lang="en-GB"/>
              <a:t> in the december month that is 4613.44k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lowest sales happened in the </a:t>
            </a:r>
            <a:r>
              <a:rPr lang="en-GB"/>
              <a:t>january</a:t>
            </a:r>
            <a:r>
              <a:rPr lang="en-GB"/>
              <a:t> month that is 1822.36k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Best top 5 selling products using the tree map in Austin city:</a:t>
            </a:r>
            <a:endParaRPr/>
          </a:p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Finding the top five product </a:t>
            </a:r>
            <a:r>
              <a:rPr lang="en-GB"/>
              <a:t>sales</a:t>
            </a:r>
            <a:r>
              <a:rPr lang="en-GB"/>
              <a:t> count through the tree map: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product sale count is 21.91K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Lingtening charging cable product sale count is 21.66k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</a:t>
            </a:r>
            <a:r>
              <a:rPr lang="en-GB"/>
              <a:t>product</a:t>
            </a:r>
            <a:r>
              <a:rPr lang="en-GB"/>
              <a:t> </a:t>
            </a:r>
            <a:r>
              <a:rPr lang="en-GB"/>
              <a:t>sales count is 20.64k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product sale count is 20.58k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 headphones product sales count is 18.88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5 best selling product in Austin city :</a:t>
            </a:r>
            <a:endParaRPr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/>
              <a:t>The best top five selling product in the Austin city 2019 is 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/>
              <a:t>AAA Battries (4-pack) selling </a:t>
            </a:r>
            <a:r>
              <a:rPr lang="en-GB"/>
              <a:t>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/>
              <a:t>AA Battries (4-pack) selling </a:t>
            </a:r>
            <a:r>
              <a:rPr lang="en-GB"/>
              <a:t>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/>
              <a:t>USB-C charging cable selling </a:t>
            </a:r>
            <a:r>
              <a:rPr lang="en-GB"/>
              <a:t>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/>
              <a:t>Lightening charging cable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GB"/>
              <a:t>WiredHeadphones selling prodcut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Weekly sales distribution by weekday using in Austin city :</a:t>
            </a:r>
            <a:endParaRPr/>
          </a:p>
        </p:txBody>
      </p:sp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311700" y="167867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Insights from the weekly sales distribution by weekday using: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On </a:t>
            </a:r>
            <a:r>
              <a:rPr lang="en-GB"/>
              <a:t>thursday the sales distribution is high that is 27.2k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Sunday the sales distribution is 26.6k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Monday saturday,wednesday and Thursday the sales distribution is 26.5k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Friday the sales distribution is 26.2k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revenue metrics in Austin city  :</a:t>
            </a:r>
            <a:endParaRPr/>
          </a:p>
        </p:txBody>
      </p:sp>
      <p:sp>
        <p:nvSpPr>
          <p:cNvPr id="161" name="Google Shape;161;p29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revenue metrics that are 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1.Total profit: Sum up the net profit from all sales transactions.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2. Sales quantity: Calculate the total number of units sold.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3. Profit margin: Compute the ratio of net profit to total revenue,        usually expressed as a percentage.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Total profit(Revenue) in Austin city is 9.905k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Sales quantity is in Austin city is 11k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Profit margin in Austin city is 53.35%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of Austin city:</a:t>
            </a:r>
            <a:endParaRPr/>
          </a:p>
        </p:txBody>
      </p:sp>
      <p:sp>
        <p:nvSpPr>
          <p:cNvPr id="167" name="Google Shape;167;p30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32025"/>
            <a:ext cx="8520600" cy="344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insights from the Boston city :</a:t>
            </a:r>
            <a:endParaRPr/>
          </a:p>
        </p:txBody>
      </p:sp>
      <p:sp>
        <p:nvSpPr>
          <p:cNvPr id="174" name="Google Shape;174;p31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u="sng"/>
              <a:t>Sales trend over time using the line chart:</a:t>
            </a:r>
            <a:endParaRPr u="sng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December has the highest </a:t>
            </a:r>
            <a:r>
              <a:rPr lang="en-GB"/>
              <a:t>sales</a:t>
            </a:r>
            <a:r>
              <a:rPr lang="en-GB"/>
              <a:t> trend that is 4613.44k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January has the least slaes trend that is 1822.26k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 :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602525"/>
            <a:ext cx="6117000" cy="23211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Objectives :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Problem statement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Sales and product </a:t>
            </a:r>
            <a:r>
              <a:rPr lang="en-GB"/>
              <a:t>description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Columns description in sales data analysis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Insights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conclusion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Best top 5 selling products counting using the tree map</a:t>
            </a:r>
            <a:endParaRPr/>
          </a:p>
        </p:txBody>
      </p:sp>
      <p:sp>
        <p:nvSpPr>
          <p:cNvPr id="180" name="Google Shape;180;p32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product selling count is 21.90k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product selling count is 21.66k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</a:t>
            </a:r>
            <a:r>
              <a:rPr lang="en-GB"/>
              <a:t>product</a:t>
            </a:r>
            <a:r>
              <a:rPr lang="en-GB"/>
              <a:t> selling count is 20.64k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product selling count is 20.58k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 Headphones product selling count is 18.88k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5 best selling products in bostan city :</a:t>
            </a:r>
            <a:endParaRPr/>
          </a:p>
        </p:txBody>
      </p:sp>
      <p:sp>
        <p:nvSpPr>
          <p:cNvPr id="186" name="Google Shape;186;p33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best top five selling product in the Austin city 2019 is 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WiredHeadphones selling prodcut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Weekly sales distribution by weekday using  in Bostan city: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4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Insights from the weekly sales distribution by weekday using: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On thusday,sunday and monday the sales distribution is high that is 27k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Monday saturday,wednesday and Thursday and friday the sales distribution is 26k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revenue metrics in Bostan city:</a:t>
            </a:r>
            <a:endParaRPr/>
          </a:p>
        </p:txBody>
      </p:sp>
      <p:sp>
        <p:nvSpPr>
          <p:cNvPr id="198" name="Google Shape;198;p35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revenue metrics that are 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1.Total profit: Sum up the net profit from all sales transactions.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2. Sales quantity: Calculate the total number of units sold.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3. Profit margin: Compute the ratio of net profit to total revenue,        usually expressed as a percentage.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Total profit(Revenue) in Bostan city is 19.934k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Sales quantity is in Bostan city is 23k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Profit margin in Bostan city is 66.18%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/>
          <p:nvPr>
            <p:ph type="title"/>
          </p:nvPr>
        </p:nvSpPr>
        <p:spPr>
          <a:xfrm>
            <a:off x="311700" y="378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of Bostan city :</a:t>
            </a:r>
            <a:endParaRPr/>
          </a:p>
        </p:txBody>
      </p:sp>
      <p:sp>
        <p:nvSpPr>
          <p:cNvPr id="204" name="Google Shape;204;p36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32025"/>
            <a:ext cx="8520600" cy="344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insights from the Dallos  city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7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u="sng"/>
              <a:t>Sales trend over time using the line chart :</a:t>
            </a:r>
            <a:endParaRPr u="sng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December has the highest sales trend that is 4613.44k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January has the least slaes trend that is 1822.26k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8"/>
          <p:cNvSpPr txBox="1"/>
          <p:nvPr>
            <p:ph type="title"/>
          </p:nvPr>
        </p:nvSpPr>
        <p:spPr>
          <a:xfrm>
            <a:off x="183425" y="42553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Best top 5  selling products counting using the tree map in Dallas city :</a:t>
            </a:r>
            <a:endParaRPr/>
          </a:p>
        </p:txBody>
      </p:sp>
      <p:sp>
        <p:nvSpPr>
          <p:cNvPr id="217" name="Google Shape;217;p38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product selling count is 21.90k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product selling count is 21.66k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product selling count is 20.64k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product selling count is 20.58k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 Headphones product selling count is 18.88k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9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5 best selling products in the dallas city :</a:t>
            </a:r>
            <a:endParaRPr/>
          </a:p>
        </p:txBody>
      </p:sp>
      <p:sp>
        <p:nvSpPr>
          <p:cNvPr id="223" name="Google Shape;223;p39"/>
          <p:cNvSpPr txBox="1"/>
          <p:nvPr>
            <p:ph idx="1" type="body"/>
          </p:nvPr>
        </p:nvSpPr>
        <p:spPr>
          <a:xfrm>
            <a:off x="-61525" y="164367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best top five selling product in the dallas  city 2019 is 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selling product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selling product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WiredHeadphones selling prodcut 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0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Weekly sales distribution by weekday using in dallas city :</a:t>
            </a:r>
            <a:endParaRPr/>
          </a:p>
        </p:txBody>
      </p:sp>
      <p:sp>
        <p:nvSpPr>
          <p:cNvPr id="229" name="Google Shape;229;p40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Insights from the weekly sales distribution by weekday using: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On thusday the sales distribution is high that is 27.2k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Sunday the sales distribution is 26.6k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Monday, saturday,wednesday and thursday the sales distribution is 26.5k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friday the sales distribution is 26.2k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revenue metrics in Dallas city  :</a:t>
            </a:r>
            <a:endParaRPr/>
          </a:p>
        </p:txBody>
      </p:sp>
      <p:sp>
        <p:nvSpPr>
          <p:cNvPr id="235" name="Google Shape;235;p41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revenue metrics that are 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1.Total profit: Sum up the net profit from all sales transactions.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2. Sales quantity: Calculate the total number of units sold.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3. Profit margin: Compute the ratio of net profit to total revenue,        usually expressed as a percentage.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Total profit(Revenue) in dallas city is 14.82k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Sales quantity is in dallas city is 17k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Profit margin in dallas city is 54.45%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1009800" y="413889"/>
            <a:ext cx="58050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Sales  DashBoard 2019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/>
              <a:t>Problem statement: </a:t>
            </a:r>
            <a:endParaRPr b="1" sz="19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Analyze sales data to identify trends, top-selling products, and revenue metrics for business decision-making.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9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2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of Dallas city :</a:t>
            </a:r>
            <a:endParaRPr/>
          </a:p>
        </p:txBody>
      </p:sp>
      <p:sp>
        <p:nvSpPr>
          <p:cNvPr id="241" name="Google Shape;241;p42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242" name="Google Shape;24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32025"/>
            <a:ext cx="8520600" cy="344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3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Insights from the los Angles  city :</a:t>
            </a:r>
            <a:endParaRPr/>
          </a:p>
        </p:txBody>
      </p:sp>
      <p:sp>
        <p:nvSpPr>
          <p:cNvPr id="248" name="Google Shape;248;p43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u="sng"/>
              <a:t>Sales trend over time using the line chart :</a:t>
            </a:r>
            <a:endParaRPr u="sng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December has the highest sales trend that is 4613.44k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January has the least slaes trend that is 1822.26k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Best Top 5  selling products using the tree map in Los Angles city:</a:t>
            </a:r>
            <a:endParaRPr/>
          </a:p>
        </p:txBody>
      </p:sp>
      <p:sp>
        <p:nvSpPr>
          <p:cNvPr id="254" name="Google Shape;254;p44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product selling count is 21.90k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product selling count is 21.66k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product selling count is 20.64k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product selling count is 20.58k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 Headphones product selling count is 18.88k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Weekly sales distribution by weekday using in Los Angles city  :</a:t>
            </a:r>
            <a:endParaRPr/>
          </a:p>
        </p:txBody>
      </p:sp>
      <p:sp>
        <p:nvSpPr>
          <p:cNvPr id="260" name="Google Shape;260;p45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Insights from the weekly sales distribution by weekday using: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On thusday sunday and monday the sales distribution is high that is 27k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 Saturday,wednesday, friday and thursday the sales distribution is 26k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6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revenue metrics in Los angles city :</a:t>
            </a:r>
            <a:endParaRPr/>
          </a:p>
        </p:txBody>
      </p:sp>
      <p:sp>
        <p:nvSpPr>
          <p:cNvPr id="266" name="Google Shape;266;p46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revenue metrics that are 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1.Total profit: Sum up the net profit from all sales transactions.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2. Sales quantity: Calculate the total number of units sold.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3. Profit margin: Compute the ratio of net profit to total revenue,        usually expressed as a percentage.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Total profit(Revenue) in los Angles city is 29.605k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Sales quantity is in los Angles city is 33k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Profit margin in los angles  city is 57.10%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of Los Angles city  :</a:t>
            </a:r>
            <a:endParaRPr/>
          </a:p>
        </p:txBody>
      </p:sp>
      <p:sp>
        <p:nvSpPr>
          <p:cNvPr id="272" name="Google Shape;272;p47"/>
          <p:cNvSpPr txBox="1"/>
          <p:nvPr>
            <p:ph idx="1" type="body"/>
          </p:nvPr>
        </p:nvSpPr>
        <p:spPr>
          <a:xfrm>
            <a:off x="230050" y="186527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273" name="Google Shape;27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050" y="1795300"/>
            <a:ext cx="8520600" cy="344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8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</a:t>
            </a:r>
            <a:r>
              <a:rPr lang="en-GB"/>
              <a:t>insights</a:t>
            </a:r>
            <a:r>
              <a:rPr lang="en-GB"/>
              <a:t> from the new york city</a:t>
            </a:r>
            <a:endParaRPr/>
          </a:p>
        </p:txBody>
      </p:sp>
      <p:sp>
        <p:nvSpPr>
          <p:cNvPr id="279" name="Google Shape;279;p48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u="sng"/>
              <a:t>Sales trend over time using the line chart:</a:t>
            </a:r>
            <a:endParaRPr b="1" u="sng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December has the highest sales trend that is 4613.44k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January has the least slaes trend that is 1822.26k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9"/>
          <p:cNvSpPr txBox="1"/>
          <p:nvPr>
            <p:ph type="title"/>
          </p:nvPr>
        </p:nvSpPr>
        <p:spPr>
          <a:xfrm>
            <a:off x="311700" y="34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Best  top 5 selling products counting  using the tree map:</a:t>
            </a:r>
            <a:endParaRPr/>
          </a:p>
        </p:txBody>
      </p:sp>
      <p:sp>
        <p:nvSpPr>
          <p:cNvPr id="285" name="Google Shape;285;p49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product selling count is 21.90k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product selling count is 21.66k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product selling count is 20.64k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product selling count is 20.58k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 Headphones product selling count is 18.88k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0"/>
          <p:cNvSpPr txBox="1"/>
          <p:nvPr>
            <p:ph type="title"/>
          </p:nvPr>
        </p:nvSpPr>
        <p:spPr>
          <a:xfrm>
            <a:off x="405000" y="472214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Weekly sales distribution by weekday using  in new york city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50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Insights from the weekly sales distribution by weekday using: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On thusday the sales distribution is high that is 27.2k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Sunday the sales distribution is 26.6k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Monday, saturday,wednesday,thursday the sales distribution is 26.5k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Friday the sales distribution is 26.2k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1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5 best selling products in new york city :</a:t>
            </a:r>
            <a:endParaRPr/>
          </a:p>
        </p:txBody>
      </p:sp>
      <p:sp>
        <p:nvSpPr>
          <p:cNvPr id="297" name="Google Shape;297;p51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best top five selling product in the new york city 2019 is 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selling product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WiredHeadphones selling prodcut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Sales and products description :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The sales completely happend at united states of america. In different cities like Atlanta,Austin,Bostan,Dallas,Los Angles,Sanfransico,new york city,potland and seattle.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The product saled like 20 in monitor, 27in 4k gaming monitor,27 in FHD Monitor,34 in ultra Wide monitor, AA Battries (4-pack), AAA Battries (4-pack), Apple Airpods Headphones,Boss soundphones Headphones,Flatscreen TV,Google phone, Iphone,LG Dryer,LG waching Machine, Lightening charging cable,Mackbook pro laptop,Tinkpad laptop,USB-c charging cable,Vareebad Phone,wired headphones.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2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revenue metrics in new York city  :</a:t>
            </a:r>
            <a:endParaRPr/>
          </a:p>
        </p:txBody>
      </p:sp>
      <p:sp>
        <p:nvSpPr>
          <p:cNvPr id="303" name="Google Shape;303;p52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revenue metrics that are 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1.Total profit: Sum up the net profit from all sales transactions.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2. Sales quantity: Calculate the total number of units sold.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3. Profit margin: Compute the ratio of net profit to total revenue,        usually expressed as a percentage.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Total profit(Revenue) in new york  city is 24.876k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Sales quantity in new york city is 28k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Profit margin in new york city is 62.06%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3"/>
          <p:cNvSpPr txBox="1"/>
          <p:nvPr>
            <p:ph type="title"/>
          </p:nvPr>
        </p:nvSpPr>
        <p:spPr>
          <a:xfrm>
            <a:off x="311700" y="413900"/>
            <a:ext cx="78432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of new york city :</a:t>
            </a:r>
            <a:endParaRPr/>
          </a:p>
        </p:txBody>
      </p:sp>
      <p:sp>
        <p:nvSpPr>
          <p:cNvPr id="309" name="Google Shape;309;p53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Google Shape;31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50" y="1450900"/>
            <a:ext cx="7843200" cy="397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4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insights from the portland city :</a:t>
            </a:r>
            <a:endParaRPr/>
          </a:p>
        </p:txBody>
      </p:sp>
      <p:sp>
        <p:nvSpPr>
          <p:cNvPr id="316" name="Google Shape;316;p54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u="sng"/>
              <a:t>Sales trend over time using the line chart :</a:t>
            </a:r>
            <a:endParaRPr b="1" u="sng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December has the highest sales trend that is 4613.44k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January has the least slaes trend that is 1822.26k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5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Best top 5 selling products counting by  using the tree map in portland city:</a:t>
            </a:r>
            <a:endParaRPr/>
          </a:p>
        </p:txBody>
      </p:sp>
      <p:sp>
        <p:nvSpPr>
          <p:cNvPr id="322" name="Google Shape;322;p55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product selling count is 21.90k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product selling count is 21.66k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product selling count is 20.64k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product selling count is 20.58k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 Headphones product selling count is 18.88k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6"/>
          <p:cNvSpPr txBox="1"/>
          <p:nvPr>
            <p:ph type="title"/>
          </p:nvPr>
        </p:nvSpPr>
        <p:spPr>
          <a:xfrm>
            <a:off x="405000" y="472214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Weekly sales distribution by weekday using in portland city 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56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Insights from the weekly sales distribution by weekday using: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On thusdaythe sales distribution is high that is 27.2k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Sunday the sales distribution is 26.6k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Monday, saturday,wednesday,thursday the sales distribution is 26.5k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Friday the sales distribution is 26.2k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7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5 best selling products in portland city :</a:t>
            </a:r>
            <a:endParaRPr/>
          </a:p>
        </p:txBody>
      </p:sp>
      <p:sp>
        <p:nvSpPr>
          <p:cNvPr id="334" name="Google Shape;334;p57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best top five selling product in the doutsn city 2019 is 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selling product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selling product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selling product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selling product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WiredHeadphones selling prodcut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8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revenue metrics in portland city  :</a:t>
            </a:r>
            <a:endParaRPr/>
          </a:p>
        </p:txBody>
      </p:sp>
      <p:sp>
        <p:nvSpPr>
          <p:cNvPr id="340" name="Google Shape;340;p58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revenue metrics that are 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1.Total profit: Sum up the net profit from all sales transactions.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2. Sales quantity: Calculate the total number of units sold.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3. Profit margin: Compute the ratio of net profit to total revenue,        usually expressed as a percentage.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Total profit(Revenue) in portland city is 12.465k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Sales quantity in portland city is 14k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Profit margin in portland city is 54.92%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9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of portland city :</a:t>
            </a:r>
            <a:endParaRPr/>
          </a:p>
        </p:txBody>
      </p:sp>
      <p:sp>
        <p:nvSpPr>
          <p:cNvPr id="346" name="Google Shape;346;p59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347" name="Google Shape;34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32025"/>
            <a:ext cx="8520600" cy="344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60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insights from the san fransisco city :</a:t>
            </a:r>
            <a:endParaRPr/>
          </a:p>
        </p:txBody>
      </p:sp>
      <p:sp>
        <p:nvSpPr>
          <p:cNvPr id="353" name="Google Shape;353;p60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 u="sng"/>
              <a:t>Sales trend over time using the line chart :</a:t>
            </a:r>
            <a:endParaRPr b="1" u="sng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December has the highest sales trend that is 4613.44k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January has the least sales trend that is 1822.26k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1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Best selling top 5  products using the tree map in sanfrancisco city :</a:t>
            </a:r>
            <a:endParaRPr/>
          </a:p>
        </p:txBody>
      </p:sp>
      <p:sp>
        <p:nvSpPr>
          <p:cNvPr id="359" name="Google Shape;359;p61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product selling count is 21.90k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product selling count is 21.66k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product selling count is 20.64k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product selling count is 20.58k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 Headphones product selling count is 18.88k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175225" y="507222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Columns description for sales data analysis:</a:t>
            </a:r>
            <a:endParaRPr sz="1900"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259200" y="1398778"/>
            <a:ext cx="8520600" cy="43164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600"/>
              <a:t>COLUMN DESCRIPTION FOR SALES DATA ANALYSIS:</a:t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4600"/>
              <a:t>• ORDER ID</a:t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4600"/>
              <a:t>• PRODUCT</a:t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4600"/>
              <a:t>• QUANTITY ORDERED</a:t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4600"/>
              <a:t>• PRICE EACH</a:t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4600"/>
              <a:t>• ORDER DATE</a:t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4600"/>
              <a:t>• PURCHASE ADDRESS</a:t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4600"/>
              <a:t>• MONTH</a:t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4600"/>
              <a:t>• SALES</a:t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4600"/>
              <a:t>• CITY</a:t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4600"/>
              <a:t>• HOUR</a:t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2"/>
          <p:cNvSpPr txBox="1"/>
          <p:nvPr>
            <p:ph type="title"/>
          </p:nvPr>
        </p:nvSpPr>
        <p:spPr>
          <a:xfrm>
            <a:off x="405000" y="472214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Weekly sales distribution by using weekday in sanfranciso city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62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Insights from the weekly sales distribution by weekday using: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On thusday the sales distribution is high that is 27.2k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Sunday the sales distribution is 26.6k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Monday, saturday,wednesday,thursday the sales distribution is 26.5k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Friday the sales distribution is 26.2k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3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5 best selling products in snafranciso city :</a:t>
            </a:r>
            <a:endParaRPr/>
          </a:p>
        </p:txBody>
      </p:sp>
      <p:sp>
        <p:nvSpPr>
          <p:cNvPr id="371" name="Google Shape;371;p63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best top five selling product in the sanfrancisco city 2019 is 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selling product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selling product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WiredHeadphones selling prodcut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4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revenue metrics of sanfranciso city :</a:t>
            </a:r>
            <a:endParaRPr/>
          </a:p>
        </p:txBody>
      </p:sp>
      <p:sp>
        <p:nvSpPr>
          <p:cNvPr id="377" name="Google Shape;377;p64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revenue metrics that are 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1.Total profit: Sum up the net profit from all sales transactions.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2. Sales quantity: Calculate the total number of units sold.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3. Profit margin: Compute the ratio of net profit to total revenue,        usually expressed as a percentage.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Total profit(Revenue) in sanfransisco city is 44.732k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Sales quantity in sanfrancisco  city is 50k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Profit margin in sanfrancisco city is 61.41%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5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of sanfrancisco city :</a:t>
            </a:r>
            <a:endParaRPr/>
          </a:p>
        </p:txBody>
      </p:sp>
      <p:sp>
        <p:nvSpPr>
          <p:cNvPr id="383" name="Google Shape;383;p65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384" name="Google Shape;384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92900"/>
            <a:ext cx="8520600" cy="358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6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insights from the seattle city :</a:t>
            </a:r>
            <a:endParaRPr/>
          </a:p>
        </p:txBody>
      </p:sp>
      <p:sp>
        <p:nvSpPr>
          <p:cNvPr id="390" name="Google Shape;390;p66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-GB"/>
              <a:t>Sales trend over time using the line chart:</a:t>
            </a:r>
            <a:endParaRPr b="1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December has the highest sales trend that is 4613.44k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January has the least sales trend that is 1822.26k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7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Best top 5 products selling count using the tree map in seattle city:</a:t>
            </a:r>
            <a:endParaRPr/>
          </a:p>
        </p:txBody>
      </p:sp>
      <p:sp>
        <p:nvSpPr>
          <p:cNvPr id="396" name="Google Shape;396;p67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product selling count is 21.90k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product selling count is 21.66k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product selling count is 20.64k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product selling count is 20.58k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 Headphones product selling count is 18.88k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8"/>
          <p:cNvSpPr txBox="1"/>
          <p:nvPr>
            <p:ph type="title"/>
          </p:nvPr>
        </p:nvSpPr>
        <p:spPr>
          <a:xfrm>
            <a:off x="405000" y="472214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Weekly sales distribution by using weekday in seattle city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68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Insights from the weekly sales distribution by weekday using: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On thusday the sales distribution is high that is 27.2k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Sunday the sales distribution is 26.6k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Monday, saturday,wednesday,thursday the sales distribution is 26.5k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Friday the sales distribution is 26.2k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9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5 best selling products in seattle city :</a:t>
            </a:r>
            <a:endParaRPr/>
          </a:p>
        </p:txBody>
      </p:sp>
      <p:sp>
        <p:nvSpPr>
          <p:cNvPr id="408" name="Google Shape;408;p69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best top five selling product in the seattle city 2019 is 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selling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selling product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WiredHeadphones selling prodcut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70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the revenue metrics of seattle city :</a:t>
            </a:r>
            <a:endParaRPr/>
          </a:p>
        </p:txBody>
      </p:sp>
      <p:sp>
        <p:nvSpPr>
          <p:cNvPr id="414" name="Google Shape;414;p70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The revenue metrics that are 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1.Total profit: Sum up the net profit from all sales transactions.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2. Sales quantity: Calculate the total number of units sold.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 3. Profit margin: Compute the ratio of net profit to total revenue,        usually expressed as a percentage.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Total profit(Revenue) in seattle city is 14.732k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Sales quantity in seattle city is 17k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Profit margin in seattle city 52.62%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1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of Seattle city</a:t>
            </a:r>
            <a:endParaRPr/>
          </a:p>
        </p:txBody>
      </p:sp>
      <p:sp>
        <p:nvSpPr>
          <p:cNvPr id="420" name="Google Shape;420;p71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421" name="Google Shape;42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62575"/>
            <a:ext cx="8520600" cy="368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622825"/>
            <a:ext cx="6945300" cy="9564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Insights from Atlanta city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2698876"/>
            <a:ext cx="8520600" cy="23775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/>
              <a:t>Sales trend over time using the line chart:</a:t>
            </a:r>
            <a:endParaRPr u="sng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In december sales of all products in the Altanta city is high that is 4613.44k  where </a:t>
            </a:r>
            <a:r>
              <a:rPr lang="en-GB"/>
              <a:t>compare</a:t>
            </a:r>
            <a:r>
              <a:rPr lang="en-GB"/>
              <a:t> to the other months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/>
              <a:t>In january the </a:t>
            </a:r>
            <a:r>
              <a:rPr lang="en-GB"/>
              <a:t>sales</a:t>
            </a:r>
            <a:r>
              <a:rPr lang="en-GB"/>
              <a:t> are less that is 1822.26k 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72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:</a:t>
            </a:r>
            <a:endParaRPr/>
          </a:p>
        </p:txBody>
      </p:sp>
      <p:sp>
        <p:nvSpPr>
          <p:cNvPr id="427" name="Google Shape;427;p72"/>
          <p:cNvSpPr txBox="1"/>
          <p:nvPr>
            <p:ph idx="1" type="body"/>
          </p:nvPr>
        </p:nvSpPr>
        <p:spPr>
          <a:xfrm>
            <a:off x="311700" y="1322625"/>
            <a:ext cx="8520600" cy="37536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 fontScale="5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In this project, I dive into a large sales dataset to extract valuable insights. I explored sales trends over time, identified the best-selling products, calculated revenue metrics such as total sales and profit margins, and created visualizations to present the findings effectively. </a:t>
            </a:r>
            <a:endParaRPr sz="2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300"/>
              <a:t>The sanfransico city has highest revenue, sales quantity and profit Margin  when compared to other cites in the united sates of America in year 2019.</a:t>
            </a:r>
            <a:endParaRPr sz="2300"/>
          </a:p>
          <a:p>
            <a:pPr indent="-308927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-GB" sz="2300"/>
              <a:t>Revenue is 44.732k</a:t>
            </a:r>
            <a:endParaRPr sz="2300"/>
          </a:p>
          <a:p>
            <a:pPr indent="-3089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2300"/>
              <a:t>Profit margin is 61.41k</a:t>
            </a:r>
            <a:endParaRPr sz="2300"/>
          </a:p>
          <a:p>
            <a:pPr indent="-3089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2300"/>
              <a:t>Sales quanity is 50K</a:t>
            </a:r>
            <a:endParaRPr sz="2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300"/>
              <a:t>The Top 5 itemes sales in sanfrancisco are :</a:t>
            </a:r>
            <a:endParaRPr sz="2300"/>
          </a:p>
          <a:p>
            <a:pPr indent="-308927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-GB" sz="2300"/>
              <a:t>AAA Battries (4-pack)</a:t>
            </a:r>
            <a:endParaRPr sz="2300"/>
          </a:p>
          <a:p>
            <a:pPr indent="-3089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2300"/>
              <a:t>AA Battries (4-pack)</a:t>
            </a:r>
            <a:endParaRPr sz="2300"/>
          </a:p>
          <a:p>
            <a:pPr indent="-3089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2300"/>
              <a:t>USB-C charging cable</a:t>
            </a:r>
            <a:endParaRPr sz="2300"/>
          </a:p>
          <a:p>
            <a:pPr indent="-3089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2300"/>
              <a:t>Lightening charging cable</a:t>
            </a:r>
            <a:endParaRPr sz="2300"/>
          </a:p>
          <a:p>
            <a:pPr indent="-3089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2300"/>
              <a:t>Wired headphnes</a:t>
            </a:r>
            <a:endParaRPr sz="230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3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73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/>
              <a:t>                   </a:t>
            </a:r>
            <a:r>
              <a:rPr b="1" lang="en-GB" sz="3600">
                <a:solidFill>
                  <a:srgbClr val="434343"/>
                </a:solidFill>
              </a:rPr>
              <a:t>THANK YOU !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5 Best selling proudcts counting through tree map in Atlanta city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Finding the top five product sales count through the tree map: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product sale count is 21.90K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Lingtening charging cable product sale count is 21.66k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product sales count is 20.64k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product sale count is 20.58k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 headphones product sales count is 18.88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/>
              <a:t>   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Top 5 best selling products of Atlanta city: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AAA battries (4-pack)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AA battries (4-pack) prouct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USB-c charging cable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Lightening charging cable product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Wired Headphones product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13889"/>
            <a:ext cx="8520600" cy="815100"/>
          </a:xfrm>
          <a:prstGeom prst="rect">
            <a:avLst/>
          </a:prstGeom>
        </p:spPr>
        <p:txBody>
          <a:bodyPr anchorCtr="0" anchor="b" bIns="75250" lIns="75250" spcFirstLastPara="1" rIns="75250" wrap="square" tIns="752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Insights from the weekly sales distribution by weekday of Atlanta  city :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632028"/>
            <a:ext cx="8520600" cy="3444300"/>
          </a:xfrm>
          <a:prstGeom prst="rect">
            <a:avLst/>
          </a:prstGeom>
        </p:spPr>
        <p:txBody>
          <a:bodyPr anchorCtr="0" anchor="t" bIns="75250" lIns="75250" spcFirstLastPara="1" rIns="75250" wrap="square" tIns="7525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In Tuesday only the slaes distribution is high that is 27.2k when compare to other days slaes distribution.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Sunday sales distribution is 26.6k and it is in the second position in sales distibution.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monday,Wednesday,thursday and saturday has common sales distribution 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/>
              <a:t>That is 26.5k.</a:t>
            </a:r>
            <a:endParaRPr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GB"/>
              <a:t>Friday sales distribution is less when compare to other sales distribution days that is 26.2k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